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</p:sldIdLst>
  <p:sldSz cx="3602038" cy="7562850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11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489"/>
    <a:srgbClr val="29999F"/>
    <a:srgbClr val="AD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513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2717" y="-1918"/>
      </p:cViewPr>
      <p:guideLst>
        <p:guide orient="horz" pos="2382"/>
        <p:guide pos="11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153" y="2349386"/>
            <a:ext cx="3061732" cy="1621111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306" y="4285615"/>
            <a:ext cx="2521427" cy="19327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2865"/>
            <a:ext cx="3241834" cy="126047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80102" y="1764666"/>
            <a:ext cx="3241834" cy="49911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40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9333" y="334377"/>
            <a:ext cx="318930" cy="7116431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0665" y="334377"/>
            <a:ext cx="898633" cy="71164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3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C9CED-1189-354F-B4A0-A68ED4C46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850" y="1238250"/>
            <a:ext cx="2700338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C8A74A-35A0-6547-9E97-6E42181D7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850" y="3971925"/>
            <a:ext cx="2700338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9FD5D7-7222-B541-A3DD-7F27E859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5DB8BB-1089-0B48-B97A-63E4C5B6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041FA7-AC64-3648-A7F8-DC3F37B4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51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95A3AE-5F14-A74D-B8CD-810F499FB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F868EB-E19B-3C4E-A103-263CA9A83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35ACF9-9082-7045-9E6F-B1965B47B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194FF5-C01A-D549-BF24-C6D5E74FA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D98F4-5005-F047-AA70-E790CD5B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098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95A91A-6486-CE43-88FA-F73A294A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63" y="1885950"/>
            <a:ext cx="3106737" cy="31448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73B99E-D4BD-574D-8F3F-89BEBE888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063" y="5060950"/>
            <a:ext cx="3106737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34F89-057F-284D-8216-4BD9B6810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FF7C7B-7A9B-344F-894E-A0393605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FFFCC3-9E8C-2D41-AEDF-5467E8A7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254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45530-F39A-0C4C-A92B-D55450665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30657E-4644-D342-AA06-A4E8590375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650" y="2012950"/>
            <a:ext cx="1476375" cy="47990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12E3A-CA5D-084B-91C5-EE391DFAF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76425" y="2012950"/>
            <a:ext cx="1477963" cy="47990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B4FEC2-0579-E348-B428-9E974E4B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FB2781-64FD-C242-8C39-4E02FC05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912622-CBBD-5540-B5BB-62292B172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285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FA10F-8B03-0145-B1DE-9CEE03AD7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F4F48-560D-204E-BF98-C9F6B039E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650" y="1854200"/>
            <a:ext cx="15240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47EA24-96FB-1A4B-8DC5-89698BDBE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650" y="2762250"/>
            <a:ext cx="1524000" cy="4064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7D9F3A-B8BC-AC47-984B-CBB9CBDFE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824038" y="1854200"/>
            <a:ext cx="153035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0C6EB3-1FCC-F349-8DF9-03F599AB4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24038" y="2762250"/>
            <a:ext cx="1530350" cy="4064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EABDF74-42A3-D646-9F3B-7560BFE6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676200-66FE-3D47-AFE3-8A6DFB2A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D7A3BE-C9DD-474D-8351-064788B7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225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4DD1F-AEA0-BF42-A6E3-DB544EC5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8EBFF9-3BDD-4044-8A76-E46438B6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46AC75E-62C9-EF47-95D5-4FF10558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2CC19D-3F17-1C49-9253-DA1F6E84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3085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EBBA6F-E4EC-1A4A-AD45-F77528616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31BA28-39A6-9641-B8B8-15A61CA0A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5B8943-D441-9A48-95D6-CAFAB350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37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083AD-FCBC-CB48-A173-D6B73850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504825"/>
            <a:ext cx="1162050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6BBD9F-4B73-454A-A70D-8532AABD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1938" y="1089025"/>
            <a:ext cx="1822450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72E0B7-DCFD-4B4D-A371-A98193865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7650" y="2268538"/>
            <a:ext cx="1162050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62B3D2-3730-D449-AF92-1810025B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54DCF5-8B6E-5643-AA2C-E911C626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550E76-068A-304A-88F7-2F5D0AC6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7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2865"/>
            <a:ext cx="3241834" cy="126047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02" y="1764666"/>
            <a:ext cx="3241834" cy="49911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097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52C68-0E0F-4147-B392-DBAF1A5AF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504825"/>
            <a:ext cx="1162050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6260BD-3E70-6040-9AEA-83F596578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31938" y="1089025"/>
            <a:ext cx="1822450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AF2E50-9A84-7441-BBD1-20751854A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7650" y="2268538"/>
            <a:ext cx="1162050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36F422-71D5-E84B-8717-DB0C66CB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D6E1F9-DA6C-8446-93F7-E45AF23C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ACBDA7-EBE8-F445-8C76-A381458D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261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8256F-ED20-2644-A6BD-5B6825EF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F4FF1F-D8C3-8E4B-B5EE-78734467F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F02A25-67DF-2442-8C2B-04EE8E88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FF8610-3462-B34B-9AD8-B9415AFF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FAD721-3C4A-DF47-837C-05E3E4DE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823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18F126-BCF0-6846-83D3-6DD8791219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578100" y="403225"/>
            <a:ext cx="776288" cy="64087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31870B-48A8-B04F-85C2-6E2168D93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7650" y="403225"/>
            <a:ext cx="2178050" cy="64087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FB7CE0-99E3-124D-82CE-75844521A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6BFB0A-A13E-C246-9C59-4ED54095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07F74-1466-B943-95E9-887A76BB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38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536" y="4859832"/>
            <a:ext cx="3061732" cy="150206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84536" y="3205459"/>
            <a:ext cx="3061732" cy="16543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28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2865"/>
            <a:ext cx="3241834" cy="126047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0665" y="1946734"/>
            <a:ext cx="608469" cy="550407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9168" y="1946734"/>
            <a:ext cx="609095" cy="550407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62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2865"/>
            <a:ext cx="3241834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80102" y="1692889"/>
            <a:ext cx="1591526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80102" y="2398404"/>
            <a:ext cx="1591526" cy="4357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829785" y="1692889"/>
            <a:ext cx="1592151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829785" y="2398404"/>
            <a:ext cx="1592151" cy="4357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62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2865"/>
            <a:ext cx="3241834" cy="126047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74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97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2" y="301113"/>
            <a:ext cx="1185046" cy="128148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8297" y="301114"/>
            <a:ext cx="2013639" cy="645468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80102" y="1582597"/>
            <a:ext cx="1185046" cy="517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70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025" y="5293995"/>
            <a:ext cx="2161223" cy="62498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06025" y="675755"/>
            <a:ext cx="2161223" cy="4537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6025" y="5918981"/>
            <a:ext cx="2161223" cy="887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180102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59623B52-9A0B-8B4C-8FCA-67339838A87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1230697" y="7009642"/>
            <a:ext cx="1140645" cy="40265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581460" y="7009642"/>
            <a:ext cx="840476" cy="402652"/>
          </a:xfrm>
          <a:prstGeom prst="rect">
            <a:avLst/>
          </a:prstGeom>
        </p:spPr>
        <p:txBody>
          <a:bodyPr/>
          <a:lstStyle/>
          <a:p>
            <a:fld id="{44B8E431-51C9-4F4B-B484-1B5BB4AE62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65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4F73EED-7D8E-7546-A25B-FF76FEDE377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969" y="3175"/>
            <a:ext cx="3594100" cy="755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3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02AAC7-C3CD-AC46-B528-4CAAF785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403225"/>
            <a:ext cx="3106738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8F9913-7775-7D46-867D-35B981507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650" y="2012950"/>
            <a:ext cx="3106738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0D518-379E-C847-907A-0C1436DBA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650" y="7010400"/>
            <a:ext cx="811213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27041-3D70-1B40-A041-D17089775462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D9C776-AE3C-6641-A982-381AA91DD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93800" y="7010400"/>
            <a:ext cx="121443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5488C-8F54-8641-8CCB-52DB1C3C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43175" y="7010400"/>
            <a:ext cx="811213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7049D-FE53-204F-9195-901F3F0C99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172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LPaMHwgGCJwdv1t7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59827" y="534122"/>
            <a:ext cx="1376010" cy="349404"/>
          </a:xfrm>
        </p:spPr>
        <p:txBody>
          <a:bodyPr>
            <a:noAutofit/>
          </a:bodyPr>
          <a:lstStyle/>
          <a:p>
            <a:r>
              <a:rPr lang="es-ES_tradnl" sz="2000" dirty="0">
                <a:solidFill>
                  <a:srgbClr val="AD001C"/>
                </a:solidFill>
                <a:latin typeface="Wreath Halftone Medium"/>
                <a:cs typeface="Wreath Halftone Medium"/>
              </a:rPr>
              <a:t>Seminario</a:t>
            </a:r>
            <a:endParaRPr lang="es-ES" sz="2000" dirty="0">
              <a:solidFill>
                <a:srgbClr val="AD001C"/>
              </a:solidFill>
              <a:latin typeface="Wreath Halftone Medium"/>
              <a:cs typeface="Wreath Halftone Medium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29315" y="2044618"/>
            <a:ext cx="1740974" cy="69296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_tradnl" sz="1600" spc="150" dirty="0">
                <a:solidFill>
                  <a:srgbClr val="AD001C"/>
                </a:solidFill>
                <a:latin typeface="DIN-Medium"/>
              </a:rPr>
              <a:t>TERUEL</a:t>
            </a:r>
          </a:p>
          <a:p>
            <a:pPr>
              <a:spcBef>
                <a:spcPts val="0"/>
              </a:spcBef>
            </a:pPr>
            <a:r>
              <a:rPr lang="es-ES_tradnl" sz="1600" dirty="0">
                <a:solidFill>
                  <a:srgbClr val="AD001C"/>
                </a:solidFill>
                <a:latin typeface="DIN-Medium"/>
              </a:rPr>
              <a:t> </a:t>
            </a:r>
            <a:r>
              <a:rPr lang="es-ES_tradnl" sz="1400" dirty="0">
                <a:solidFill>
                  <a:srgbClr val="AD001C"/>
                </a:solidFill>
                <a:latin typeface="DIN-Medium"/>
              </a:rPr>
              <a:t>21 mayo 2025</a:t>
            </a:r>
            <a:endParaRPr lang="es-ES_tradnl" sz="1600" i="0" u="none" strike="noStrike" dirty="0">
              <a:solidFill>
                <a:srgbClr val="AD001C"/>
              </a:solidFill>
              <a:latin typeface="DIN-Medium"/>
            </a:endParaRPr>
          </a:p>
          <a:p>
            <a:endParaRPr lang="es-ES" dirty="0">
              <a:solidFill>
                <a:srgbClr val="AD001C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6684" y="1010701"/>
            <a:ext cx="3248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sz="2000" b="1" spc="6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N REGULAR"/>
                <a:cs typeface="DIN REGULAR"/>
              </a:rPr>
              <a:t>Riesgos por exposición a altas temperaturas en el trabajo</a:t>
            </a:r>
            <a:endParaRPr lang="es-ES_tradnl" sz="2000" b="1" i="0" u="none" strike="noStrike" spc="6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N REGULAR"/>
              <a:cs typeface="DIN REGULAR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78043" y="2197810"/>
            <a:ext cx="137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900" b="0" i="0" u="none" strike="noStrike" dirty="0">
                <a:solidFill>
                  <a:srgbClr val="322F2E"/>
                </a:solidFill>
                <a:latin typeface="DIN-Regular"/>
              </a:rPr>
              <a:t>Cámara de Comercio </a:t>
            </a:r>
          </a:p>
          <a:p>
            <a:r>
              <a:rPr lang="es-ES_tradnl" sz="900" dirty="0">
                <a:solidFill>
                  <a:srgbClr val="322F2E"/>
                </a:solidFill>
                <a:latin typeface="DIN-Regular"/>
              </a:rPr>
              <a:t>C/ Amantes 17 (44001)</a:t>
            </a:r>
            <a:endParaRPr lang="es-ES_tradnl" sz="900" i="0" u="none" strike="noStrike" dirty="0">
              <a:solidFill>
                <a:srgbClr val="322F2E"/>
              </a:solidFill>
              <a:latin typeface="DIN-Regular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-4379462" y="2707803"/>
            <a:ext cx="3093769" cy="2685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000" b="1" dirty="0">
              <a:solidFill>
                <a:srgbClr val="2D2E2E"/>
              </a:solidFill>
              <a:latin typeface="DIN-Medium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93570" y="2925720"/>
            <a:ext cx="33701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2250">
              <a:spcBef>
                <a:spcPts val="600"/>
              </a:spcBef>
              <a:spcAft>
                <a:spcPts val="600"/>
              </a:spcAft>
            </a:pPr>
            <a:r>
              <a:rPr lang="es-ES_tradnl" sz="1000" b="1" dirty="0">
                <a:solidFill>
                  <a:srgbClr val="2D2E2E"/>
                </a:solidFill>
                <a:latin typeface="Bahnschrift" panose="020B0502040204020203" pitchFamily="34" charset="0"/>
              </a:rPr>
              <a:t>10:00 h </a:t>
            </a:r>
            <a:r>
              <a:rPr lang="es-ES_tradnl" sz="1000" dirty="0">
                <a:solidFill>
                  <a:srgbClr val="2D2E2E"/>
                </a:solidFill>
                <a:latin typeface="Bahnschrift" panose="020B0502040204020203" pitchFamily="34" charset="0"/>
              </a:rPr>
              <a:t>_</a:t>
            </a:r>
            <a:r>
              <a:rPr lang="es-ES" sz="1000" dirty="0">
                <a:solidFill>
                  <a:srgbClr val="2D2E2E"/>
                </a:solidFill>
                <a:latin typeface="Bahnschrift" panose="020B0502040204020203" pitchFamily="34" charset="0"/>
              </a:rPr>
              <a:t>Presentación de la jornada</a:t>
            </a:r>
          </a:p>
          <a:p>
            <a:pPr defTabSz="222250"/>
            <a:r>
              <a:rPr lang="es-ES" sz="1000" dirty="0">
                <a:solidFill>
                  <a:srgbClr val="2D2E2E"/>
                </a:solidFill>
                <a:latin typeface="Bahnschrift" panose="020B0502040204020203" pitchFamily="34" charset="0"/>
              </a:rPr>
              <a:t>	</a:t>
            </a: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José María Villarejo, Secretario U.C. CCOO Teruel</a:t>
            </a:r>
          </a:p>
          <a:p>
            <a:pPr defTabSz="222250"/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	Luis Clarimón, Secretario Salud Laboral CCOO Aragón</a:t>
            </a:r>
          </a:p>
          <a:p>
            <a:pPr defTabSz="222250">
              <a:spcBef>
                <a:spcPts val="600"/>
              </a:spcBef>
            </a:pPr>
            <a:r>
              <a:rPr lang="es-ES" sz="1000" b="1" dirty="0">
                <a:solidFill>
                  <a:srgbClr val="2D2E2E"/>
                </a:solidFill>
                <a:latin typeface="Bahnschrift" panose="020B0502040204020203" pitchFamily="34" charset="0"/>
              </a:rPr>
              <a:t>10: 15 h </a:t>
            </a:r>
            <a:r>
              <a:rPr lang="es-ES" sz="1000" dirty="0">
                <a:solidFill>
                  <a:srgbClr val="2D2E2E"/>
                </a:solidFill>
                <a:latin typeface="Bahnschrift" panose="020B0502040204020203" pitchFamily="34" charset="0"/>
              </a:rPr>
              <a:t>_Riesgos en el trabajo relacionados con altas 			temperaturas y olas de calor.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Factores de riesgo del estrés térmico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Factores relacionados con el tipo de tarea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Factores individuales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Medidas preventivas</a:t>
            </a:r>
          </a:p>
          <a:p>
            <a:pPr>
              <a:spcBef>
                <a:spcPts val="400"/>
              </a:spcBef>
            </a:pPr>
            <a:r>
              <a:rPr lang="es-ES" sz="1000" b="1" dirty="0">
                <a:solidFill>
                  <a:srgbClr val="2D2E2E"/>
                </a:solidFill>
                <a:latin typeface="Bahnschrift" panose="020B0502040204020203" pitchFamily="34" charset="0"/>
              </a:rPr>
              <a:t>11:40 h </a:t>
            </a:r>
            <a:r>
              <a:rPr lang="es-ES_tradnl" sz="1000" dirty="0">
                <a:solidFill>
                  <a:srgbClr val="2D2E2E"/>
                </a:solidFill>
                <a:latin typeface="Bahnschrift" panose="020B0502040204020203" pitchFamily="34" charset="0"/>
              </a:rPr>
              <a:t>_ </a:t>
            </a: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Descanso</a:t>
            </a:r>
          </a:p>
          <a:p>
            <a:pPr>
              <a:spcBef>
                <a:spcPts val="400"/>
              </a:spcBef>
            </a:pPr>
            <a:r>
              <a:rPr lang="es-ES" sz="1000" b="1" dirty="0">
                <a:solidFill>
                  <a:srgbClr val="2D2E2E"/>
                </a:solidFill>
                <a:latin typeface="Bahnschrift" panose="020B0502040204020203" pitchFamily="34" charset="0"/>
              </a:rPr>
              <a:t>12:00 h </a:t>
            </a:r>
            <a:r>
              <a:rPr lang="es-ES_tradnl" sz="1000" dirty="0">
                <a:solidFill>
                  <a:srgbClr val="2D2E2E"/>
                </a:solidFill>
                <a:latin typeface="Bahnschrift" panose="020B0502040204020203" pitchFamily="34" charset="0"/>
              </a:rPr>
              <a:t>_ </a:t>
            </a:r>
            <a:r>
              <a:rPr lang="es-ES" sz="1000" dirty="0">
                <a:solidFill>
                  <a:srgbClr val="2D2E2E"/>
                </a:solidFill>
                <a:latin typeface="Bahnschrift" panose="020B0502040204020203" pitchFamily="34" charset="0"/>
              </a:rPr>
              <a:t>Medidas preventivas y propuestas sindicales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Como elaborar un Protocolo de empresa frente al calor</a:t>
            </a:r>
          </a:p>
          <a:p>
            <a:pPr marL="806450" lvl="2" indent="-90488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2D2E2E"/>
                </a:solidFill>
                <a:latin typeface="Bahnschrift" panose="020B0502040204020203" pitchFamily="34" charset="0"/>
              </a:rPr>
              <a:t>Sistemas de medición y evaluación</a:t>
            </a:r>
          </a:p>
          <a:p>
            <a:pPr>
              <a:spcBef>
                <a:spcPts val="400"/>
              </a:spcBef>
            </a:pPr>
            <a:r>
              <a:rPr lang="es-ES" sz="1000" b="1" dirty="0">
                <a:solidFill>
                  <a:srgbClr val="2D2E2E"/>
                </a:solidFill>
                <a:latin typeface="Bahnschrift" panose="020B0502040204020203" pitchFamily="34" charset="0"/>
              </a:rPr>
              <a:t>13:15 h </a:t>
            </a:r>
            <a:r>
              <a:rPr lang="es-ES_tradnl" sz="1000" dirty="0">
                <a:solidFill>
                  <a:srgbClr val="2D2E2E"/>
                </a:solidFill>
                <a:latin typeface="Bahnschrift" panose="020B0502040204020203" pitchFamily="34" charset="0"/>
              </a:rPr>
              <a:t>_ </a:t>
            </a:r>
            <a:r>
              <a:rPr lang="es-ES" sz="1000" dirty="0">
                <a:solidFill>
                  <a:srgbClr val="2D2E2E"/>
                </a:solidFill>
                <a:latin typeface="Bahnschrift" panose="020B0502040204020203" pitchFamily="34" charset="0"/>
              </a:rPr>
              <a:t>Conclusiones y actuaciones a desarrollar.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64B420E-252C-D45A-E4F1-1CB7B947A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91824" y="5393361"/>
            <a:ext cx="36020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CA2F145-F67F-4295-B2BA-3195A376557C}"/>
              </a:ext>
            </a:extLst>
          </p:cNvPr>
          <p:cNvSpPr/>
          <p:nvPr/>
        </p:nvSpPr>
        <p:spPr>
          <a:xfrm>
            <a:off x="219448" y="5715001"/>
            <a:ext cx="29119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FFE5E318-A562-42C5-8D75-B57049CA49B7}"/>
              </a:ext>
            </a:extLst>
          </p:cNvPr>
          <p:cNvSpPr txBox="1">
            <a:spLocks/>
          </p:cNvSpPr>
          <p:nvPr/>
        </p:nvSpPr>
        <p:spPr>
          <a:xfrm>
            <a:off x="-52318" y="2690449"/>
            <a:ext cx="1376010" cy="34940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dirty="0">
                <a:ln w="1270">
                  <a:solidFill>
                    <a:srgbClr val="238489">
                      <a:alpha val="97000"/>
                    </a:srgb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Wreath Halftone Medium"/>
              </a:rPr>
              <a:t>Programa</a:t>
            </a:r>
            <a:endParaRPr lang="es-ES" sz="1400" dirty="0">
              <a:ln w="1270">
                <a:solidFill>
                  <a:srgbClr val="238489">
                    <a:alpha val="97000"/>
                  </a:srgbClr>
                </a:solidFill>
              </a:ln>
              <a:solidFill>
                <a:schemeClr val="accent5">
                  <a:lumMod val="75000"/>
                </a:schemeClr>
              </a:solidFill>
              <a:latin typeface="Wreath Halftone Medium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C983146B-F10A-48BD-BC27-064D10E983AD}"/>
              </a:ext>
            </a:extLst>
          </p:cNvPr>
          <p:cNvSpPr txBox="1">
            <a:spLocks/>
          </p:cNvSpPr>
          <p:nvPr/>
        </p:nvSpPr>
        <p:spPr>
          <a:xfrm>
            <a:off x="-215660" y="1977435"/>
            <a:ext cx="1376010" cy="34940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400" dirty="0">
                <a:ln w="1270">
                  <a:solidFill>
                    <a:srgbClr val="238489">
                      <a:alpha val="97000"/>
                    </a:srgb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Wreath Halftone Medium"/>
              </a:rPr>
              <a:t>Lugar</a:t>
            </a:r>
            <a:endParaRPr lang="es-ES" sz="1400" dirty="0">
              <a:ln w="1270">
                <a:solidFill>
                  <a:srgbClr val="238489">
                    <a:alpha val="97000"/>
                  </a:srgbClr>
                </a:solidFill>
              </a:ln>
              <a:solidFill>
                <a:schemeClr val="accent5">
                  <a:lumMod val="75000"/>
                </a:schemeClr>
              </a:solidFill>
              <a:latin typeface="Wreath Halftone Medium"/>
            </a:endParaRPr>
          </a:p>
          <a:p>
            <a:r>
              <a:rPr lang="es-ES_tradnl" sz="1400" dirty="0">
                <a:solidFill>
                  <a:srgbClr val="29999F"/>
                </a:solidFill>
                <a:latin typeface="Wreath Halftone Medium"/>
                <a:cs typeface="Wreath Halftone Medium"/>
              </a:rPr>
              <a:t>:</a:t>
            </a:r>
            <a:endParaRPr lang="es-ES" sz="1400" dirty="0">
              <a:solidFill>
                <a:srgbClr val="29999F"/>
              </a:solidFill>
              <a:latin typeface="Wreath Halftone Medium"/>
              <a:cs typeface="Wreath Halftone Medium"/>
            </a:endParaRPr>
          </a:p>
        </p:txBody>
      </p:sp>
      <p:sp>
        <p:nvSpPr>
          <p:cNvPr id="17" name="Rectángulo: esquinas redondeadas 16">
            <a:hlinkClick r:id="rId2"/>
            <a:extLst>
              <a:ext uri="{FF2B5EF4-FFF2-40B4-BE49-F238E27FC236}">
                <a16:creationId xmlns:a16="http://schemas.microsoft.com/office/drawing/2014/main" id="{E9859BBE-2F46-4016-8CC7-873472D7C41F}"/>
              </a:ext>
            </a:extLst>
          </p:cNvPr>
          <p:cNvSpPr/>
          <p:nvPr/>
        </p:nvSpPr>
        <p:spPr>
          <a:xfrm>
            <a:off x="1131722" y="5623181"/>
            <a:ext cx="1568346" cy="251650"/>
          </a:xfrm>
          <a:prstGeom prst="roundRect">
            <a:avLst/>
          </a:prstGeom>
          <a:solidFill>
            <a:srgbClr val="238489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latin typeface="Bahnschrift" panose="020B0502040204020203" pitchFamily="34" charset="0"/>
                <a:sym typeface="Webdings" panose="05030102010509060703" pitchFamily="18" charset="2"/>
              </a:rPr>
              <a:t></a:t>
            </a:r>
            <a:r>
              <a:rPr lang="es-ES" sz="1100" b="1" dirty="0">
                <a:latin typeface="Bahnschrift" panose="020B0502040204020203" pitchFamily="34" charset="0"/>
              </a:rPr>
              <a:t>Inscríbete aquí </a:t>
            </a:r>
            <a:r>
              <a:rPr lang="es-ES" sz="1100" b="1" dirty="0">
                <a:latin typeface="Bahnschrift" panose="020B0502040204020203" pitchFamily="34" charset="0"/>
                <a:sym typeface="Webdings" panose="05030102010509060703" pitchFamily="18" charset="2"/>
              </a:rPr>
              <a:t></a:t>
            </a:r>
            <a:endParaRPr lang="es-ES" sz="11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76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133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DIN REGULAR</vt:lpstr>
      <vt:lpstr>DIN-Medium</vt:lpstr>
      <vt:lpstr>DIN-Regular</vt:lpstr>
      <vt:lpstr>Wreath Halftone Medium</vt:lpstr>
      <vt:lpstr>Tema de Office</vt:lpstr>
      <vt:lpstr>Diseño personalizado</vt:lpstr>
      <vt:lpstr>Seminario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 Pro</dc:creator>
  <cp:lastModifiedBy>Ana Cortes</cp:lastModifiedBy>
  <cp:revision>29</cp:revision>
  <cp:lastPrinted>2019-11-08T10:24:50Z</cp:lastPrinted>
  <dcterms:created xsi:type="dcterms:W3CDTF">2019-10-28T11:10:05Z</dcterms:created>
  <dcterms:modified xsi:type="dcterms:W3CDTF">2025-05-06T10:59:30Z</dcterms:modified>
</cp:coreProperties>
</file>